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5"/>
  </p:notesMasterIdLst>
  <p:sldIdLst>
    <p:sldId id="262" r:id="rId5"/>
    <p:sldId id="266" r:id="rId6"/>
    <p:sldId id="284" r:id="rId7"/>
    <p:sldId id="283" r:id="rId8"/>
    <p:sldId id="285" r:id="rId9"/>
    <p:sldId id="281" r:id="rId10"/>
    <p:sldId id="286" r:id="rId11"/>
    <p:sldId id="287" r:id="rId12"/>
    <p:sldId id="282" r:id="rId13"/>
    <p:sldId id="267" r:id="rId14"/>
    <p:sldId id="268" r:id="rId15"/>
    <p:sldId id="288" r:id="rId16"/>
    <p:sldId id="289" r:id="rId17"/>
    <p:sldId id="290" r:id="rId18"/>
    <p:sldId id="291" r:id="rId19"/>
    <p:sldId id="292" r:id="rId20"/>
    <p:sldId id="293" r:id="rId21"/>
    <p:sldId id="272" r:id="rId22"/>
    <p:sldId id="27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EC644A"/>
    <a:srgbClr val="000000"/>
    <a:srgbClr val="FFF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0"/>
  </p:normalViewPr>
  <p:slideViewPr>
    <p:cSldViewPr snapToGrid="0" snapToObjects="1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E38E-7039-7642-A042-6C2474772B6B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CDDC-89AE-E640-93C2-EB9B67452D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1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acollege.nl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acollege.nl/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8D77B05-A559-9745-A469-A095BC8C8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388194" cy="6968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9EFBDC-0926-8240-A793-008E32B78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718"/>
            <a:ext cx="12205721" cy="68657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ACDBEF-06B2-F643-9286-A8E080FCF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706"/>
            <a:ext cx="12268800" cy="6901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4112C5-EAD5-2B40-B1FF-B8FF531AD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804DDB7-9640-6142-BB40-26A619448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, accessoire&#10;&#10;Automatisch gegenereerde beschrijving">
            <a:extLst>
              <a:ext uri="{FF2B5EF4-FFF2-40B4-BE49-F238E27FC236}">
                <a16:creationId xmlns:a16="http://schemas.microsoft.com/office/drawing/2014/main" id="{CC4F4C95-C479-144D-9ECF-2E4E955E7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dia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uiten&#10;&#10;Automatisch gegenereerde beschrijving">
            <a:extLst>
              <a:ext uri="{FF2B5EF4-FFF2-40B4-BE49-F238E27FC236}">
                <a16:creationId xmlns:a16="http://schemas.microsoft.com/office/drawing/2014/main" id="{ACDCC72A-A986-F444-8D67-97F8E5AEB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 algn="l"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79D8D6-0CBD-7246-87C3-35F48A08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9254358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905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B12BCC3-3D39-694F-A113-15BC85C6E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40" y="-103588"/>
            <a:ext cx="12341483" cy="7065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721"/>
            <a:ext cx="10515600" cy="1325563"/>
          </a:xfrm>
        </p:spPr>
        <p:txBody>
          <a:bodyPr/>
          <a:lstStyle>
            <a:lvl1pPr algn="ctr">
              <a:defRPr b="1" i="0" cap="all" baseline="0"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CDCF6B-D8E5-C74A-9FC0-7BDB0FB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022"/>
            <a:ext cx="10515600" cy="1838400"/>
          </a:xfrm>
        </p:spPr>
        <p:txBody>
          <a:bodyPr/>
          <a:lstStyle>
            <a:lvl1pPr algn="ctr">
              <a:defRPr sz="2400" baseline="0"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6EA6ABB-12EC-5E4A-9B4B-59B06143D7F3}"/>
              </a:ext>
            </a:extLst>
          </p:cNvPr>
          <p:cNvSpPr/>
          <p:nvPr userDrawn="1"/>
        </p:nvSpPr>
        <p:spPr>
          <a:xfrm rot="1536560">
            <a:off x="10102848" y="2794221"/>
            <a:ext cx="1918286" cy="1918286"/>
          </a:xfrm>
          <a:prstGeom prst="ellipse">
            <a:avLst/>
          </a:prstGeom>
          <a:solidFill>
            <a:srgbClr val="FFF36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C314C7F-1CE1-2449-A99B-32AF2F377776}"/>
              </a:ext>
            </a:extLst>
          </p:cNvPr>
          <p:cNvSpPr txBox="1"/>
          <p:nvPr userDrawn="1"/>
        </p:nvSpPr>
        <p:spPr>
          <a:xfrm rot="1536560">
            <a:off x="9597995" y="3311181"/>
            <a:ext cx="2502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b="1" cap="all" dirty="0">
                <a:solidFill>
                  <a:srgbClr val="00555C"/>
                </a:solidFill>
                <a:latin typeface="Raleway" panose="020B0503030101060003" pitchFamily="34" charset="77"/>
              </a:rPr>
              <a:t>MEER info?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  <a:hlinkClick r:id="rId3"/>
              </a:rPr>
              <a:t>www.vistacollege.nl</a:t>
            </a: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 @</a:t>
            </a:r>
            <a:r>
              <a:rPr lang="nl-NL" sz="1100" b="1" kern="1200" dirty="0" err="1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hetvistacollege</a:t>
            </a:r>
            <a:r>
              <a:rPr lang="nl-NL" sz="1100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 </a:t>
            </a: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598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d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548674-829C-B64D-9888-74E88845C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721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CDCF6B-D8E5-C74A-9FC0-7BDB0FB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495"/>
            <a:ext cx="10515600" cy="1838400"/>
          </a:xfrm>
        </p:spPr>
        <p:txBody>
          <a:bodyPr/>
          <a:lstStyle>
            <a:lvl1pPr algn="ctr">
              <a:defRPr sz="2400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54D1DC5-C6B9-C948-BE21-278666D92E75}"/>
              </a:ext>
            </a:extLst>
          </p:cNvPr>
          <p:cNvSpPr/>
          <p:nvPr userDrawn="1"/>
        </p:nvSpPr>
        <p:spPr>
          <a:xfrm rot="1536560">
            <a:off x="9767183" y="2931250"/>
            <a:ext cx="1918286" cy="1918286"/>
          </a:xfrm>
          <a:prstGeom prst="ellipse">
            <a:avLst/>
          </a:prstGeom>
          <a:solidFill>
            <a:srgbClr val="FFF36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9B8092E-4A43-5346-9B26-FE01C1B5A9BB}"/>
              </a:ext>
            </a:extLst>
          </p:cNvPr>
          <p:cNvSpPr txBox="1"/>
          <p:nvPr userDrawn="1"/>
        </p:nvSpPr>
        <p:spPr>
          <a:xfrm rot="1536560">
            <a:off x="9262330" y="3448211"/>
            <a:ext cx="2502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b="1" cap="all" dirty="0">
                <a:solidFill>
                  <a:srgbClr val="00555C"/>
                </a:solidFill>
                <a:latin typeface="Raleway" panose="020B0503030101060003" pitchFamily="34" charset="77"/>
              </a:rPr>
              <a:t>MEER info?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  <a:hlinkClick r:id="rId3"/>
              </a:rPr>
              <a:t>www.vistacollege.nl</a:t>
            </a: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 @</a:t>
            </a:r>
            <a:r>
              <a:rPr lang="nl-NL" sz="1100" b="1" kern="1200" dirty="0" err="1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hetvistacollege</a:t>
            </a:r>
            <a:r>
              <a:rPr lang="nl-NL" sz="1100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 </a:t>
            </a: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533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CDF0DF-A160-584F-8776-80FCD2DF4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pic>
        <p:nvPicPr>
          <p:cNvPr id="11" name="Afbeelding 10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1226530-9C8F-B342-AAE2-F08B865F5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0477" y="2358525"/>
            <a:ext cx="6171045" cy="2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1C28E5-419B-9F4C-AEFA-613BA9941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pic>
        <p:nvPicPr>
          <p:cNvPr id="11" name="Afbeelding 10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1226530-9C8F-B342-AAE2-F08B865F5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0477" y="2358525"/>
            <a:ext cx="6171045" cy="2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1FDE0C-E3E3-F94E-991E-F312EE778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2794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2610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, envelop, visitekaartje, vectorafbeeldingen&#10;&#10;Automatisch gegenereerde beschrijving">
            <a:extLst>
              <a:ext uri="{FF2B5EF4-FFF2-40B4-BE49-F238E27FC236}">
                <a16:creationId xmlns:a16="http://schemas.microsoft.com/office/drawing/2014/main" id="{CE2D6B03-3520-C84C-B03D-D56DA62FA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0" y="312794"/>
            <a:ext cx="9144000" cy="2387600"/>
          </a:xfrm>
        </p:spPr>
        <p:txBody>
          <a:bodyPr anchor="b"/>
          <a:lstStyle>
            <a:lvl1pPr algn="l">
              <a:defRPr sz="6000"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20" y="2872610"/>
            <a:ext cx="4817680" cy="23876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8FE7C5B-5043-954E-9F28-999FC558E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1564"/>
            <a:ext cx="12242023" cy="6886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Afbeelding 12" descr="Afbeelding met tekst, teken, donker, sluiten&#10;&#10;Automatisch gegenereerde beschrijving">
            <a:extLst>
              <a:ext uri="{FF2B5EF4-FFF2-40B4-BE49-F238E27FC236}">
                <a16:creationId xmlns:a16="http://schemas.microsoft.com/office/drawing/2014/main" id="{49124997-8C1F-8942-816C-190D95BD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87" y="6009856"/>
            <a:ext cx="733672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ijl&#10;&#10;Automatisch gegenereerde beschrijving">
            <a:extLst>
              <a:ext uri="{FF2B5EF4-FFF2-40B4-BE49-F238E27FC236}">
                <a16:creationId xmlns:a16="http://schemas.microsoft.com/office/drawing/2014/main" id="{2F22A974-B5CA-A543-BD4D-0A4787A5B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Afbeelding 12" descr="Afbeelding met tekst, teken, donker, sluiten&#10;&#10;Automatisch gegenereerde beschrijving">
            <a:extLst>
              <a:ext uri="{FF2B5EF4-FFF2-40B4-BE49-F238E27FC236}">
                <a16:creationId xmlns:a16="http://schemas.microsoft.com/office/drawing/2014/main" id="{49124997-8C1F-8942-816C-190D95BD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87" y="6009856"/>
            <a:ext cx="733672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ssen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216861-85DF-364D-A3FC-F6851B9F6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2" y="512268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42" y="1840220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C20CF9A-EC1A-0A41-AB79-CDC828DBE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F7ACA7-4A7A-8B43-B40A-49AA27385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908-227D-5041-9DEC-7F39FB204CA3}" type="datetimeFigureOut">
              <a:rPr lang="nl-NL" smtClean="0"/>
              <a:t>27-7-2022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78" r:id="rId2"/>
    <p:sldLayoutId id="2147483779" r:id="rId3"/>
    <p:sldLayoutId id="2147483746" r:id="rId4"/>
    <p:sldLayoutId id="2147483747" r:id="rId5"/>
    <p:sldLayoutId id="2147483748" r:id="rId6"/>
    <p:sldLayoutId id="2147483749" r:id="rId7"/>
    <p:sldLayoutId id="2147483735" r:id="rId8"/>
    <p:sldLayoutId id="2147483736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37" r:id="rId16"/>
    <p:sldLayoutId id="21474837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FEA97-BF7D-4643-93FE-84E48252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94"/>
            <a:ext cx="9144000" cy="179810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Raleway"/>
              </a:rPr>
              <a:t>Sondevoeding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2E69BA7-843A-49E9-A6D9-2CF67398A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8133"/>
            <a:ext cx="9144000" cy="1655762"/>
          </a:xfrm>
        </p:spPr>
        <p:txBody>
          <a:bodyPr/>
          <a:lstStyle/>
          <a:p>
            <a:r>
              <a:rPr lang="nl-NL" dirty="0"/>
              <a:t>Bij sondevoeding dien je de voeding toe via een sonde in de maag of in de darmen. </a:t>
            </a:r>
          </a:p>
          <a:p>
            <a:r>
              <a:rPr lang="nl-NL" dirty="0"/>
              <a:t>De sonde kan via de neus of via de buikwand in maag of darm zijn geplaatst.</a:t>
            </a:r>
          </a:p>
        </p:txBody>
      </p:sp>
    </p:spTree>
    <p:extLst>
      <p:ext uri="{BB962C8B-B14F-4D97-AF65-F5344CB8AC3E}">
        <p14:creationId xmlns:p14="http://schemas.microsoft.com/office/powerpoint/2010/main" val="215801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60967-14DA-A94F-A6BF-F3CAB800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Complicaties bij sondevoeding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862FC-BDA4-3249-B60E-6222E692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442327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555C"/>
                </a:solidFill>
              </a:rPr>
              <a:t>Mechanische problemen: 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verstopte sonde 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irritatie van neus, mond, keel of slokdarm (door de neus-maagsonde)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prikkelhoest en/of aspiratie (door de neus-maagsonde)</a:t>
            </a:r>
          </a:p>
          <a:p>
            <a:r>
              <a:rPr lang="nl-NL" dirty="0">
                <a:solidFill>
                  <a:srgbClr val="00555C"/>
                </a:solidFill>
              </a:rPr>
              <a:t>Maag- of darmproblemen: 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misselijkheid, braken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diarree, obstipatie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Uitdroging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maagretentie. </a:t>
            </a:r>
          </a:p>
          <a:p>
            <a:r>
              <a:rPr lang="nl-NL" dirty="0">
                <a:solidFill>
                  <a:srgbClr val="00555C"/>
                </a:solidFill>
              </a:rPr>
              <a:t>Ontstekingen in de mond</a:t>
            </a:r>
          </a:p>
        </p:txBody>
      </p:sp>
    </p:spTree>
    <p:extLst>
      <p:ext uri="{BB962C8B-B14F-4D97-AF65-F5344CB8AC3E}">
        <p14:creationId xmlns:p14="http://schemas.microsoft.com/office/powerpoint/2010/main" val="6467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39D4A-F308-A145-96A1-F7DF67B2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Verstopte sonde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FED96-4E26-A04A-9440-C8538513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466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Oorzaken:</a:t>
            </a:r>
          </a:p>
          <a:p>
            <a:r>
              <a:rPr lang="nl-NL" dirty="0">
                <a:solidFill>
                  <a:srgbClr val="00555C"/>
                </a:solidFill>
              </a:rPr>
              <a:t>knik in sonde/PEG</a:t>
            </a:r>
          </a:p>
          <a:p>
            <a:r>
              <a:rPr lang="nl-NL" dirty="0">
                <a:solidFill>
                  <a:srgbClr val="00555C"/>
                </a:solidFill>
              </a:rPr>
              <a:t>te dunne of te oude sonde/PEG</a:t>
            </a:r>
          </a:p>
          <a:p>
            <a:r>
              <a:rPr lang="nl-NL" dirty="0">
                <a:solidFill>
                  <a:srgbClr val="00555C"/>
                </a:solidFill>
              </a:rPr>
              <a:t>niet goed doorgespoeld</a:t>
            </a:r>
          </a:p>
          <a:p>
            <a:r>
              <a:rPr lang="nl-NL" dirty="0">
                <a:solidFill>
                  <a:srgbClr val="00555C"/>
                </a:solidFill>
              </a:rPr>
              <a:t>Interactie voeding/maagzuur/medicatie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Preventie:</a:t>
            </a:r>
          </a:p>
          <a:p>
            <a:r>
              <a:rPr lang="nl-NL" dirty="0">
                <a:solidFill>
                  <a:srgbClr val="00555C"/>
                </a:solidFill>
              </a:rPr>
              <a:t>zoveel mogelijk vloeibare medicatie</a:t>
            </a:r>
          </a:p>
          <a:p>
            <a:r>
              <a:rPr lang="nl-NL" dirty="0">
                <a:solidFill>
                  <a:srgbClr val="00555C"/>
                </a:solidFill>
              </a:rPr>
              <a:t>spoel min. 4-6x per dag met 20-30 ml kraanwater</a:t>
            </a:r>
          </a:p>
          <a:p>
            <a:r>
              <a:rPr lang="nl-NL" dirty="0">
                <a:solidFill>
                  <a:srgbClr val="00555C"/>
                </a:solidFill>
              </a:rPr>
              <a:t>in elk geval voor en na voeding ,voor en na medicatie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Maatregelen:</a:t>
            </a:r>
          </a:p>
          <a:p>
            <a:r>
              <a:rPr lang="nl-NL" dirty="0">
                <a:solidFill>
                  <a:srgbClr val="00555C"/>
                </a:solidFill>
              </a:rPr>
              <a:t>Controle of geen knik, controle ligging</a:t>
            </a:r>
          </a:p>
          <a:p>
            <a:r>
              <a:rPr lang="nl-NL" dirty="0">
                <a:solidFill>
                  <a:srgbClr val="00555C"/>
                </a:solidFill>
              </a:rPr>
              <a:t>Spuit met krachtige, pompende beweging sonde door met 5 ml spuitje + kraanwater. </a:t>
            </a:r>
          </a:p>
          <a:p>
            <a:r>
              <a:rPr lang="nl-NL" dirty="0">
                <a:solidFill>
                  <a:srgbClr val="00555C"/>
                </a:solidFill>
              </a:rPr>
              <a:t>Rol sondeslang voorzichtig tussen duim en wijsvinger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3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FEA97-BF7D-4643-93FE-84E48252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94"/>
            <a:ext cx="9144000" cy="1798108"/>
          </a:xfrm>
        </p:spPr>
        <p:txBody>
          <a:bodyPr>
            <a:normAutofit/>
          </a:bodyPr>
          <a:lstStyle/>
          <a:p>
            <a:r>
              <a:rPr lang="en-GB" dirty="0">
                <a:latin typeface="Raleway"/>
              </a:rPr>
              <a:t>PEG of PEJ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651210-494E-C584-1434-88402A4D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45" y="2208973"/>
            <a:ext cx="4284309" cy="41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Voordelen PEG/PEJ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838528"/>
            <a:ext cx="10515600" cy="3677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555C"/>
                </a:solidFill>
              </a:rPr>
              <a:t>Kleinere kans op dislocatie </a:t>
            </a:r>
          </a:p>
          <a:p>
            <a:r>
              <a:rPr lang="nl-NL" dirty="0">
                <a:solidFill>
                  <a:srgbClr val="00555C"/>
                </a:solidFill>
              </a:rPr>
              <a:t>Kleine kans op aspiratie en daardoor op luchtweginfecties</a:t>
            </a:r>
          </a:p>
          <a:p>
            <a:r>
              <a:rPr lang="nl-NL" dirty="0">
                <a:solidFill>
                  <a:srgbClr val="00555C"/>
                </a:solidFill>
              </a:rPr>
              <a:t>Geen neus – keel irritaties</a:t>
            </a:r>
          </a:p>
          <a:p>
            <a:r>
              <a:rPr lang="nl-NL" dirty="0">
                <a:solidFill>
                  <a:srgbClr val="00555C"/>
                </a:solidFill>
              </a:rPr>
              <a:t>Onzichtbaar voor omgeving</a:t>
            </a:r>
          </a:p>
          <a:p>
            <a:r>
              <a:rPr lang="nl-NL" dirty="0">
                <a:solidFill>
                  <a:srgbClr val="00555C"/>
                </a:solidFill>
              </a:rPr>
              <a:t>Sonde is wijder waardoor dikkere voeding mogelijk, per portie toedienen gaat sneller, toedienen medicatie gaat beter</a:t>
            </a:r>
            <a:endParaRPr lang="en-US" dirty="0">
              <a:solidFill>
                <a:srgbClr val="00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23C806-5CA2-037B-1ED2-874A63A1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16" y="1918286"/>
            <a:ext cx="4611040" cy="27921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DD9FE9F-DBC6-E896-E809-4E2700B4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32" y="164983"/>
            <a:ext cx="4986468" cy="31144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Soorten PEG/PEJ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838528"/>
            <a:ext cx="10515600" cy="3677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555C"/>
                </a:solidFill>
              </a:rPr>
              <a:t>Met fixatiedisc</a:t>
            </a:r>
          </a:p>
          <a:p>
            <a:r>
              <a:rPr lang="nl-NL" dirty="0">
                <a:solidFill>
                  <a:srgbClr val="00555C"/>
                </a:solidFill>
              </a:rPr>
              <a:t>Met fixatieballon</a:t>
            </a:r>
          </a:p>
          <a:p>
            <a:r>
              <a:rPr lang="nl-NL" dirty="0">
                <a:solidFill>
                  <a:srgbClr val="00555C"/>
                </a:solidFill>
              </a:rPr>
              <a:t>Button</a:t>
            </a:r>
            <a:endParaRPr lang="en-US" dirty="0">
              <a:solidFill>
                <a:srgbClr val="00555C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9E6C6B-6B20-E9BF-C4AF-9B5C7CA28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66" y="4421552"/>
            <a:ext cx="2236053" cy="14907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A88AD5-3DCF-FEFC-6B5A-67E34F331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00" y="3427311"/>
            <a:ext cx="1873429" cy="27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3276B16-24B0-3B3B-73D7-8197D7A0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Button</a:t>
            </a:r>
            <a:endParaRPr lang="en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05C152-7076-A874-2BB1-AF7DF08E7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78" y="1780992"/>
            <a:ext cx="7020528" cy="46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Complicaties PEG/PEJ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36" y="1614791"/>
            <a:ext cx="10515600" cy="445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Complicaties vlak na het inbrengen van de sonde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lucht in buikholte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infectie wond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pijn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Latere complicaties door problemen met fistel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lekkage via de fistel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bloeden van de fistel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huidirritatie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infectie</a:t>
            </a:r>
          </a:p>
          <a:p>
            <a:pPr lvl="1"/>
            <a:r>
              <a:rPr lang="nl-NL" dirty="0">
                <a:solidFill>
                  <a:srgbClr val="00555C"/>
                </a:solidFill>
              </a:rPr>
              <a:t>drukplekken</a:t>
            </a:r>
          </a:p>
        </p:txBody>
      </p:sp>
    </p:spTree>
    <p:extLst>
      <p:ext uri="{BB962C8B-B14F-4D97-AF65-F5344CB8AC3E}">
        <p14:creationId xmlns:p14="http://schemas.microsoft.com/office/powerpoint/2010/main" val="388294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Verzorging PEG/PEJ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36" y="1614791"/>
            <a:ext cx="10515600" cy="445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De vorming van de fistel vindt vooral in de eerste 7-10 dagen na plaatsing van de sonde plaats. Als de fistel door de buikwand is gevormd, verandert de verzorging van de sonde.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Bij de verzorging is het belangrijk te weten om welk type sonde het gaat. Wat bij de ene sonde moét, mag niet bij de andere sonde.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Volg /vraag om instructies met betrekking tot draaien en dompelen van de sonde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Check </a:t>
            </a:r>
            <a:r>
              <a:rPr lang="nl-NL" dirty="0" err="1">
                <a:solidFill>
                  <a:srgbClr val="00555C"/>
                </a:solidFill>
              </a:rPr>
              <a:t>Vilans</a:t>
            </a:r>
            <a:r>
              <a:rPr lang="nl-NL" dirty="0">
                <a:solidFill>
                  <a:srgbClr val="00555C"/>
                </a:solidFill>
              </a:rPr>
              <a:t>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169793-4885-402E-00C4-6ED72CC5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13" y="4528834"/>
            <a:ext cx="2609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1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C0B96-74F2-384E-BCC4-EF1EB43B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Rekenen met sondevoeding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1BDC6A-4769-45A5-8ABB-84AB9CD3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6970" y="1722219"/>
            <a:ext cx="8774349" cy="46065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835ABA-A4B3-B852-16B9-9600EB976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6970" y="2956587"/>
            <a:ext cx="8774349" cy="19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778A7-5A17-C844-A4C7-43F67997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Pompstand (ml/u)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4931F-2B95-144F-8635-4FCE6B4AA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Berekening inloopsnelheid in milliliter per uur als de sondevoeding via een voedingspomp wordt toegediend. </a:t>
            </a:r>
          </a:p>
          <a:p>
            <a:pPr marL="0" indent="0">
              <a:buNone/>
            </a:pPr>
            <a:r>
              <a:rPr lang="nl-NL" dirty="0"/>
              <a:t>Wordt ingesteld in </a:t>
            </a:r>
            <a:r>
              <a:rPr lang="nl-NL" b="1" dirty="0">
                <a:solidFill>
                  <a:srgbClr val="EC644A"/>
                </a:solidFill>
              </a:rPr>
              <a:t>ml/u</a:t>
            </a:r>
            <a:r>
              <a:rPr lang="nl-NL" dirty="0"/>
              <a:t> en niet in druppels per minuut!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Formule:</a:t>
            </a:r>
          </a:p>
          <a:p>
            <a:pPr marL="0" indent="0" algn="ctr">
              <a:buNone/>
            </a:pPr>
            <a:r>
              <a:rPr lang="nl-NL" u="sng" dirty="0"/>
              <a:t>aantal toe te dienen ml </a:t>
            </a:r>
            <a:r>
              <a:rPr lang="nl-NL" dirty="0"/>
              <a:t>= aantal ml per uur</a:t>
            </a:r>
          </a:p>
          <a:p>
            <a:pPr marL="0" indent="0">
              <a:buNone/>
            </a:pPr>
            <a:r>
              <a:rPr lang="nl-NL" dirty="0"/>
              <a:t>                                       aantal uur</a:t>
            </a:r>
          </a:p>
        </p:txBody>
      </p:sp>
    </p:spTree>
    <p:extLst>
      <p:ext uri="{BB962C8B-B14F-4D97-AF65-F5344CB8AC3E}">
        <p14:creationId xmlns:p14="http://schemas.microsoft.com/office/powerpoint/2010/main" val="255217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985B0-D599-104C-AC78-6985D572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Indicaties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A15A96A-7B09-1445-90BB-6EE5BE72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439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Je geeft sondevoeding aan cliënten die niet kunnen of  mogen eten. </a:t>
            </a:r>
          </a:p>
          <a:p>
            <a:pPr marL="0" indent="0">
              <a:buNone/>
            </a:pPr>
            <a:endParaRPr lang="nl-NL" sz="1900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sz="1900" dirty="0">
                <a:solidFill>
                  <a:srgbClr val="00555C"/>
                </a:solidFill>
              </a:rPr>
              <a:t>Oorzaken hiervoor zijn:</a:t>
            </a:r>
          </a:p>
          <a:p>
            <a:r>
              <a:rPr lang="nl-NL" sz="1900" dirty="0">
                <a:solidFill>
                  <a:srgbClr val="00555C"/>
                </a:solidFill>
              </a:rPr>
              <a:t>Slik- en/of kauwproblemen. </a:t>
            </a:r>
          </a:p>
          <a:p>
            <a:r>
              <a:rPr lang="nl-NL" sz="1900" dirty="0">
                <a:solidFill>
                  <a:srgbClr val="00555C"/>
                </a:solidFill>
              </a:rPr>
              <a:t>Slokdarmaandoeningen</a:t>
            </a:r>
          </a:p>
          <a:p>
            <a:r>
              <a:rPr lang="nl-NL" sz="1900" dirty="0">
                <a:solidFill>
                  <a:srgbClr val="00555C"/>
                </a:solidFill>
              </a:rPr>
              <a:t>Aandoeningen waarbij de voeding niet goed wordt opgenomen of verteerd.</a:t>
            </a:r>
          </a:p>
          <a:p>
            <a:r>
              <a:rPr lang="nl-NL" sz="1900" dirty="0">
                <a:solidFill>
                  <a:srgbClr val="00555C"/>
                </a:solidFill>
              </a:rPr>
              <a:t>Verminderde eetlust </a:t>
            </a:r>
          </a:p>
          <a:p>
            <a:r>
              <a:rPr lang="nl-NL" sz="1900" dirty="0">
                <a:solidFill>
                  <a:srgbClr val="00555C"/>
                </a:solidFill>
              </a:rPr>
              <a:t>Slechte lichamelijke conditie</a:t>
            </a:r>
          </a:p>
          <a:p>
            <a:r>
              <a:rPr lang="nl-NL" sz="1900" dirty="0">
                <a:solidFill>
                  <a:srgbClr val="00555C"/>
                </a:solidFill>
              </a:rPr>
              <a:t>Kinderen die langdurig voedsel weigeren</a:t>
            </a:r>
          </a:p>
        </p:txBody>
      </p:sp>
    </p:spTree>
    <p:extLst>
      <p:ext uri="{BB962C8B-B14F-4D97-AF65-F5344CB8AC3E}">
        <p14:creationId xmlns:p14="http://schemas.microsoft.com/office/powerpoint/2010/main" val="387381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924928-F40D-9919-63DA-772788D12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67" y="396656"/>
            <a:ext cx="3617691" cy="3617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B183A7-206C-C34D-BAD6-D8A6D978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Druppelsnelheid (</a:t>
            </a:r>
            <a:r>
              <a:rPr lang="nl-NL" dirty="0" err="1"/>
              <a:t>dr</a:t>
            </a:r>
            <a:r>
              <a:rPr lang="nl-NL" dirty="0"/>
              <a:t>/min)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F7DAC7-1390-284C-81A8-5138A6ED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28" y="3893735"/>
            <a:ext cx="10359343" cy="1565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solidFill>
                  <a:srgbClr val="00555C"/>
                </a:solidFill>
              </a:rPr>
              <a:t>Formule:</a:t>
            </a:r>
          </a:p>
          <a:p>
            <a:pPr marL="0" indent="0" algn="ctr">
              <a:buNone/>
            </a:pPr>
            <a:r>
              <a:rPr lang="nl-NL" u="sng" dirty="0">
                <a:solidFill>
                  <a:srgbClr val="00555C"/>
                </a:solidFill>
              </a:rPr>
              <a:t>aantal toe te dienen ml x aantal druppels per ml</a:t>
            </a:r>
            <a:r>
              <a:rPr lang="nl-NL" dirty="0">
                <a:solidFill>
                  <a:srgbClr val="00555C"/>
                </a:solidFill>
              </a:rPr>
              <a:t> = aantal druppels/min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                               tijd in minuten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B2CED4-E39D-51A6-F995-4B3CEA585574}"/>
              </a:ext>
            </a:extLst>
          </p:cNvPr>
          <p:cNvSpPr txBox="1"/>
          <p:nvPr/>
        </p:nvSpPr>
        <p:spPr>
          <a:xfrm>
            <a:off x="729204" y="1722219"/>
            <a:ext cx="7268901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555C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Berekening van het </a:t>
            </a: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srgbClr val="00555C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aantal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555C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druppels per minuut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555C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als de sondevoeding via een druppelsysteem (zwaartekracht) wordt toegediend.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555C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t>1 ml sondevoeding bevat 16-20 druppels (zie verpakking)</a:t>
            </a:r>
          </a:p>
          <a:p>
            <a:r>
              <a:rPr lang="nl-NL" dirty="0"/>
              <a:t>vat 16-20 druppels (zie verpakking)</a:t>
            </a:r>
          </a:p>
        </p:txBody>
      </p:sp>
    </p:spTree>
    <p:extLst>
      <p:ext uri="{BB962C8B-B14F-4D97-AF65-F5344CB8AC3E}">
        <p14:creationId xmlns:p14="http://schemas.microsoft.com/office/powerpoint/2010/main" val="141455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985B0-D599-104C-AC78-6985D572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05" y="1501747"/>
            <a:ext cx="6621663" cy="849590"/>
          </a:xfrm>
        </p:spPr>
        <p:txBody>
          <a:bodyPr anchor="ctr">
            <a:normAutofit/>
          </a:bodyPr>
          <a:lstStyle/>
          <a:p>
            <a:pPr algn="l"/>
            <a:r>
              <a:rPr lang="nl-NL" sz="3200" dirty="0"/>
              <a:t>Soorten voedingssondes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A15A96A-7B09-1445-90BB-6EE5BE720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05" y="2431915"/>
            <a:ext cx="6320105" cy="292433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nl-NL" dirty="0">
                <a:solidFill>
                  <a:srgbClr val="00555C"/>
                </a:solidFill>
              </a:rPr>
              <a:t>Sonde ingebracht via de neus: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Neus-maagsonde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Neus-</a:t>
            </a:r>
            <a:r>
              <a:rPr lang="nl-NL" dirty="0" err="1">
                <a:solidFill>
                  <a:srgbClr val="00555C"/>
                </a:solidFill>
              </a:rPr>
              <a:t>dunnedarm</a:t>
            </a:r>
            <a:r>
              <a:rPr lang="nl-NL" dirty="0">
                <a:solidFill>
                  <a:srgbClr val="00555C"/>
                </a:solidFill>
              </a:rPr>
              <a:t> sonde</a:t>
            </a:r>
          </a:p>
          <a:p>
            <a:pPr marL="0" indent="0" algn="l">
              <a:buNone/>
            </a:pPr>
            <a:r>
              <a:rPr lang="nl-NL" dirty="0">
                <a:solidFill>
                  <a:srgbClr val="00555C"/>
                </a:solidFill>
              </a:rPr>
              <a:t>Sonde via buikwand direct in maag of darm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PEG sonde (percutane endoscopische gastrostomie)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PEJ-sonde (rechtstreeks in de dunne darm)</a:t>
            </a:r>
          </a:p>
          <a:p>
            <a:pPr marL="0" indent="0">
              <a:buNone/>
            </a:pPr>
            <a:endParaRPr lang="nl-NL" sz="1900" dirty="0">
              <a:solidFill>
                <a:srgbClr val="00555C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C438B2-1AB6-8331-37BC-B8982FE6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87" y="2192758"/>
            <a:ext cx="4632613" cy="29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985B0-D599-104C-AC78-6985D572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Sondevoeding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5A96A-7B09-1445-90BB-6EE5BE72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840220"/>
            <a:ext cx="10515600" cy="3313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Soorten sondevoeding</a:t>
            </a:r>
          </a:p>
          <a:p>
            <a:r>
              <a:rPr lang="nl-NL" dirty="0">
                <a:solidFill>
                  <a:srgbClr val="00555C"/>
                </a:solidFill>
              </a:rPr>
              <a:t>Verteerbaarheid (monomeer of polymeer)</a:t>
            </a:r>
          </a:p>
          <a:p>
            <a:r>
              <a:rPr lang="nl-NL" dirty="0">
                <a:solidFill>
                  <a:srgbClr val="00555C"/>
                </a:solidFill>
              </a:rPr>
              <a:t>Samenstelling (vezels, eiwitten, energie, diabetes, vocht, …)</a:t>
            </a:r>
          </a:p>
          <a:p>
            <a:r>
              <a:rPr lang="nl-NL" dirty="0">
                <a:solidFill>
                  <a:srgbClr val="00555C"/>
                </a:solidFill>
              </a:rPr>
              <a:t>Vorm (</a:t>
            </a:r>
            <a:r>
              <a:rPr lang="nl-NL" dirty="0" err="1">
                <a:solidFill>
                  <a:srgbClr val="00555C"/>
                </a:solidFill>
              </a:rPr>
              <a:t>kant-en</a:t>
            </a:r>
            <a:r>
              <a:rPr lang="nl-NL" dirty="0">
                <a:solidFill>
                  <a:srgbClr val="00555C"/>
                </a:solidFill>
              </a:rPr>
              <a:t> klaar of poeder)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Aandachtspunten</a:t>
            </a:r>
          </a:p>
          <a:p>
            <a:r>
              <a:rPr lang="nl-NL" dirty="0">
                <a:solidFill>
                  <a:srgbClr val="00555C"/>
                </a:solidFill>
              </a:rPr>
              <a:t>Controleer houdbaarheidsdatum en wijze van bewaren</a:t>
            </a:r>
          </a:p>
          <a:p>
            <a:r>
              <a:rPr lang="nl-NL" dirty="0">
                <a:solidFill>
                  <a:srgbClr val="00555C"/>
                </a:solidFill>
              </a:rPr>
              <a:t>Na opening in koelkast max 24 uur; er zijn uitzonderingen!</a:t>
            </a:r>
          </a:p>
          <a:p>
            <a:r>
              <a:rPr lang="nl-NL" dirty="0">
                <a:solidFill>
                  <a:srgbClr val="00555C"/>
                </a:solidFill>
              </a:rPr>
              <a:t>Een aangehangen fles/pack mag maximaal 24 uur aanhangen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7CAEA4-D6F2-A77B-07D7-22B9D913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495919" y="338137"/>
            <a:ext cx="9120639" cy="57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F0BC5C-7A6A-6A3D-A267-749CF8F1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37" y="3429000"/>
            <a:ext cx="3245188" cy="32451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B985B0-D599-104C-AC78-6985D572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05" y="1501747"/>
            <a:ext cx="9287042" cy="84959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l-NL" sz="3200" dirty="0"/>
              <a:t>Manieren om sondevoeding toe te dienen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A15A96A-7B09-1445-90BB-6EE5BE720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05" y="2431915"/>
            <a:ext cx="6320105" cy="348319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dirty="0">
                <a:solidFill>
                  <a:srgbClr val="00555C"/>
                </a:solidFill>
              </a:rPr>
              <a:t>Per portie = bolus toediening</a:t>
            </a:r>
          </a:p>
          <a:p>
            <a:pPr marL="0" indent="0" algn="l">
              <a:buNone/>
            </a:pPr>
            <a:r>
              <a:rPr lang="nl-NL" dirty="0"/>
              <a:t>! Alleen in de maag, niet in de rechtstreeks in de darmen!</a:t>
            </a:r>
          </a:p>
          <a:p>
            <a:pPr marL="0" indent="0" algn="l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 algn="l">
              <a:buNone/>
            </a:pPr>
            <a:r>
              <a:rPr lang="nl-NL" dirty="0">
                <a:solidFill>
                  <a:srgbClr val="00555C"/>
                </a:solidFill>
              </a:rPr>
              <a:t>Druppelsgewijs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Met of zonder pomp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555C"/>
                </a:solidFill>
              </a:rPr>
              <a:t>Intermitterend (gedurende een dagdeel) of continu (24u/dag)</a:t>
            </a:r>
          </a:p>
          <a:p>
            <a:pPr marL="0" indent="0">
              <a:buNone/>
            </a:pPr>
            <a:endParaRPr lang="nl-NL" sz="1900" dirty="0">
              <a:solidFill>
                <a:srgbClr val="00555C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3B1E8D-A86B-6B21-DF3F-47BA1FB5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853" y="2297087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6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DOORSPOELEN VAN DE SONDE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79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Een sonde kan makkelijk dichtslibben. Spoel de sonde door om dit tegen te gaan. 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r>
              <a:rPr lang="nl-NL" dirty="0">
                <a:solidFill>
                  <a:srgbClr val="00555C"/>
                </a:solidFill>
              </a:rPr>
              <a:t>Spoel 4-6 x daags: en voor én na elke voeding</a:t>
            </a:r>
          </a:p>
          <a:p>
            <a:r>
              <a:rPr lang="nl-NL" dirty="0">
                <a:solidFill>
                  <a:srgbClr val="00555C"/>
                </a:solidFill>
              </a:rPr>
              <a:t>Spoel met 20-30 ml lauw kraanwater</a:t>
            </a:r>
          </a:p>
          <a:p>
            <a:r>
              <a:rPr lang="nl-NL" dirty="0">
                <a:solidFill>
                  <a:srgbClr val="00555C"/>
                </a:solidFill>
              </a:rPr>
              <a:t>Spoel voor en na alle medicijnen en elke voeding door met 20-30 ml kraanwater. </a:t>
            </a:r>
          </a:p>
          <a:p>
            <a:r>
              <a:rPr lang="nl-NL" dirty="0">
                <a:solidFill>
                  <a:srgbClr val="00555C"/>
                </a:solidFill>
              </a:rPr>
              <a:t>Gebruik voor het doorspoelen een spuit van 10 ml of groter. Een kleinere spuit geeft kans op het 'opblazen' van de sonde. </a:t>
            </a:r>
            <a:endParaRPr lang="en-US" dirty="0">
              <a:solidFill>
                <a:srgbClr val="00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1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Medicatie toedienen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7909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555C"/>
                </a:solidFill>
              </a:rPr>
              <a:t>Altijd na overleg met apotheker/arts</a:t>
            </a:r>
          </a:p>
          <a:p>
            <a:r>
              <a:rPr lang="nl-NL" dirty="0">
                <a:solidFill>
                  <a:srgbClr val="00555C"/>
                </a:solidFill>
              </a:rPr>
              <a:t>Soms kan langs sonde nog medicatie geslikt worden</a:t>
            </a:r>
          </a:p>
          <a:p>
            <a:r>
              <a:rPr lang="nl-NL" dirty="0">
                <a:solidFill>
                  <a:srgbClr val="00555C"/>
                </a:solidFill>
              </a:rPr>
              <a:t>Liefst in vloeibare vorm</a:t>
            </a:r>
          </a:p>
          <a:p>
            <a:r>
              <a:rPr lang="nl-NL" dirty="0">
                <a:solidFill>
                  <a:srgbClr val="00555C"/>
                </a:solidFill>
              </a:rPr>
              <a:t>Alleen mengen met water nooit met voeding</a:t>
            </a:r>
          </a:p>
          <a:p>
            <a:r>
              <a:rPr lang="nl-NL" dirty="0">
                <a:solidFill>
                  <a:srgbClr val="00555C"/>
                </a:solidFill>
              </a:rPr>
              <a:t>Spoel tussen toediening van afzonderlijke medicijnen de sonde door met 5 ml water.</a:t>
            </a:r>
          </a:p>
          <a:p>
            <a:r>
              <a:rPr lang="nl-NL" dirty="0">
                <a:solidFill>
                  <a:srgbClr val="00555C"/>
                </a:solidFill>
              </a:rPr>
              <a:t>Spoel de sonde na toediening van alle medicijnen door met 20-30 ml water, om dichtslibben te voorkomen.</a:t>
            </a:r>
            <a:endParaRPr lang="en-US" dirty="0">
              <a:solidFill>
                <a:srgbClr val="00555C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90C400-285D-6D63-2625-975BFC0D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07" y="396656"/>
            <a:ext cx="3380328" cy="21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8D2FEA9-F7F5-D606-42C2-168023F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/>
          <a:p>
            <a:r>
              <a:rPr lang="nl-NL" dirty="0"/>
              <a:t>Aandachtspunten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A956FC-2FD5-E9E7-25DF-398223CC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79097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00555C"/>
                </a:solidFill>
              </a:rPr>
              <a:t>Aandacht</a:t>
            </a:r>
            <a:r>
              <a:rPr lang="en-US" sz="2800" dirty="0">
                <a:solidFill>
                  <a:srgbClr val="00555C"/>
                </a:solidFill>
              </a:rPr>
              <a:t> </a:t>
            </a:r>
            <a:r>
              <a:rPr lang="en-US" sz="2800" dirty="0" err="1">
                <a:solidFill>
                  <a:srgbClr val="00555C"/>
                </a:solidFill>
              </a:rPr>
              <a:t>voor</a:t>
            </a:r>
            <a:r>
              <a:rPr lang="en-US" sz="2800" dirty="0">
                <a:solidFill>
                  <a:srgbClr val="00555C"/>
                </a:solidFill>
              </a:rPr>
              <a:t> de (</a:t>
            </a:r>
            <a:r>
              <a:rPr lang="en-US" sz="2800" dirty="0" err="1">
                <a:solidFill>
                  <a:srgbClr val="00555C"/>
                </a:solidFill>
              </a:rPr>
              <a:t>psychische</a:t>
            </a:r>
            <a:r>
              <a:rPr lang="en-US" sz="2800" dirty="0">
                <a:solidFill>
                  <a:srgbClr val="00555C"/>
                </a:solidFill>
              </a:rPr>
              <a:t>) impact</a:t>
            </a:r>
          </a:p>
          <a:p>
            <a:r>
              <a:rPr lang="en-US" sz="2800" dirty="0" err="1">
                <a:solidFill>
                  <a:srgbClr val="00555C"/>
                </a:solidFill>
              </a:rPr>
              <a:t>Fixatie</a:t>
            </a:r>
            <a:r>
              <a:rPr lang="en-US" sz="2800" dirty="0">
                <a:solidFill>
                  <a:srgbClr val="00555C"/>
                </a:solidFill>
              </a:rPr>
              <a:t> sonde/PEG-catheter (</a:t>
            </a:r>
            <a:r>
              <a:rPr lang="en-US" sz="2800" dirty="0" err="1">
                <a:solidFill>
                  <a:srgbClr val="00555C"/>
                </a:solidFill>
              </a:rPr>
              <a:t>drukplekken</a:t>
            </a:r>
            <a:r>
              <a:rPr lang="en-US" sz="2800" dirty="0">
                <a:solidFill>
                  <a:srgbClr val="00555C"/>
                </a:solidFill>
              </a:rPr>
              <a:t>)</a:t>
            </a:r>
          </a:p>
          <a:p>
            <a:r>
              <a:rPr lang="en-US" sz="2800" dirty="0" err="1">
                <a:solidFill>
                  <a:srgbClr val="00555C"/>
                </a:solidFill>
              </a:rPr>
              <a:t>Verzorging</a:t>
            </a:r>
            <a:r>
              <a:rPr lang="en-US" sz="2800" dirty="0">
                <a:solidFill>
                  <a:srgbClr val="00555C"/>
                </a:solidFill>
              </a:rPr>
              <a:t> van de sonde</a:t>
            </a:r>
          </a:p>
          <a:p>
            <a:r>
              <a:rPr lang="en-US" sz="2800" dirty="0" err="1">
                <a:solidFill>
                  <a:srgbClr val="00555C"/>
                </a:solidFill>
              </a:rPr>
              <a:t>Veranderd</a:t>
            </a:r>
            <a:r>
              <a:rPr lang="en-US" sz="2800" dirty="0">
                <a:solidFill>
                  <a:srgbClr val="00555C"/>
                </a:solidFill>
              </a:rPr>
              <a:t> </a:t>
            </a:r>
            <a:r>
              <a:rPr lang="en-US" sz="2800" dirty="0" err="1">
                <a:solidFill>
                  <a:srgbClr val="00555C"/>
                </a:solidFill>
              </a:rPr>
              <a:t>defecatiepatroon</a:t>
            </a:r>
            <a:endParaRPr lang="en-US" sz="2800" dirty="0">
              <a:solidFill>
                <a:srgbClr val="00555C"/>
              </a:solidFill>
            </a:endParaRPr>
          </a:p>
          <a:p>
            <a:r>
              <a:rPr lang="en-US" sz="2800" dirty="0" err="1">
                <a:solidFill>
                  <a:srgbClr val="00555C"/>
                </a:solidFill>
              </a:rPr>
              <a:t>Controle</a:t>
            </a:r>
            <a:r>
              <a:rPr lang="en-US" sz="2800" dirty="0">
                <a:solidFill>
                  <a:srgbClr val="00555C"/>
                </a:solidFill>
              </a:rPr>
              <a:t> </a:t>
            </a:r>
            <a:r>
              <a:rPr lang="en-US" sz="2800" dirty="0" err="1">
                <a:solidFill>
                  <a:srgbClr val="00555C"/>
                </a:solidFill>
              </a:rPr>
              <a:t>gewicht</a:t>
            </a:r>
            <a:r>
              <a:rPr lang="en-US" sz="2800" dirty="0">
                <a:solidFill>
                  <a:srgbClr val="00555C"/>
                </a:solidFill>
              </a:rPr>
              <a:t>, </a:t>
            </a:r>
            <a:r>
              <a:rPr lang="en-US" sz="2800" dirty="0" err="1">
                <a:solidFill>
                  <a:srgbClr val="00555C"/>
                </a:solidFill>
              </a:rPr>
              <a:t>huidturgor</a:t>
            </a:r>
            <a:r>
              <a:rPr lang="en-US" sz="2800" dirty="0">
                <a:solidFill>
                  <a:srgbClr val="00555C"/>
                </a:solidFill>
              </a:rPr>
              <a:t>, </a:t>
            </a:r>
            <a:r>
              <a:rPr lang="en-US" sz="2800" dirty="0" err="1">
                <a:solidFill>
                  <a:srgbClr val="00555C"/>
                </a:solidFill>
              </a:rPr>
              <a:t>urineproductie</a:t>
            </a:r>
            <a:r>
              <a:rPr lang="en-US" sz="2800" dirty="0">
                <a:solidFill>
                  <a:srgbClr val="00555C"/>
                </a:solidFill>
              </a:rPr>
              <a:t>, zo </a:t>
            </a:r>
            <a:r>
              <a:rPr lang="en-US" sz="2800" dirty="0" err="1">
                <a:solidFill>
                  <a:srgbClr val="00555C"/>
                </a:solidFill>
              </a:rPr>
              <a:t>nodig</a:t>
            </a:r>
            <a:r>
              <a:rPr lang="en-US" sz="2800" dirty="0">
                <a:solidFill>
                  <a:srgbClr val="00555C"/>
                </a:solidFill>
              </a:rPr>
              <a:t> </a:t>
            </a:r>
            <a:r>
              <a:rPr lang="en-US" sz="2800" dirty="0" err="1">
                <a:solidFill>
                  <a:srgbClr val="00555C"/>
                </a:solidFill>
              </a:rPr>
              <a:t>vochtbalans</a:t>
            </a:r>
            <a:endParaRPr lang="en-US" sz="2800" dirty="0">
              <a:solidFill>
                <a:srgbClr val="00555C"/>
              </a:solidFill>
            </a:endParaRPr>
          </a:p>
          <a:p>
            <a:r>
              <a:rPr lang="en-US" sz="2800" dirty="0" err="1">
                <a:solidFill>
                  <a:srgbClr val="00555C"/>
                </a:solidFill>
              </a:rPr>
              <a:t>Mondzorg</a:t>
            </a:r>
            <a:r>
              <a:rPr lang="en-US" sz="2800" dirty="0">
                <a:solidFill>
                  <a:srgbClr val="00555C"/>
                </a:solidFill>
              </a:rPr>
              <a:t>!</a:t>
            </a:r>
          </a:p>
          <a:p>
            <a:endParaRPr lang="en-US" dirty="0">
              <a:solidFill>
                <a:srgbClr val="00555C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925CBF-5E96-F1C1-9D9A-03643877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35" y="555042"/>
            <a:ext cx="3768923" cy="25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FED160-7275-4DAD-FC7D-32C95453E483}"/>
              </a:ext>
            </a:extLst>
          </p:cNvPr>
          <p:cNvSpPr txBox="1">
            <a:spLocks/>
          </p:cNvSpPr>
          <p:nvPr/>
        </p:nvSpPr>
        <p:spPr>
          <a:xfrm>
            <a:off x="772610" y="3731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rgbClr val="EC644A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/>
              <a:t>Onderhoud en reiniging materialen</a:t>
            </a:r>
            <a:endParaRPr lang="en-US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148AF20-DD08-28F1-BE26-9ABB1B347736}"/>
              </a:ext>
            </a:extLst>
          </p:cNvPr>
          <p:cNvSpPr txBox="1"/>
          <p:nvPr/>
        </p:nvSpPr>
        <p:spPr>
          <a:xfrm>
            <a:off x="772610" y="1698716"/>
            <a:ext cx="102916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555C"/>
                </a:solidFill>
                <a:latin typeface="Raleway" pitchFamily="2" charset="0"/>
              </a:rPr>
              <a:t>Toedieningssysteem:</a:t>
            </a:r>
          </a:p>
          <a:p>
            <a:r>
              <a:rPr lang="nl-NL" sz="2000" b="0" dirty="0">
                <a:solidFill>
                  <a:srgbClr val="00555C"/>
                </a:solidFill>
                <a:latin typeface="Raleway" pitchFamily="2" charset="0"/>
              </a:rPr>
              <a:t>Vervang 1x per 24 uur. </a:t>
            </a:r>
            <a:br>
              <a:rPr lang="nl-NL" sz="2000" b="0" dirty="0">
                <a:solidFill>
                  <a:srgbClr val="00555C"/>
                </a:solidFill>
                <a:latin typeface="Raleway" pitchFamily="2" charset="0"/>
              </a:rPr>
            </a:br>
            <a:r>
              <a:rPr lang="nl-NL" sz="2000" b="0" dirty="0">
                <a:solidFill>
                  <a:srgbClr val="00555C"/>
                </a:solidFill>
                <a:latin typeface="Raleway" pitchFamily="2" charset="0"/>
              </a:rPr>
              <a:t>Spoel bij intermitterend gebruik het toedieningssysteem na gebruik door met water. Hang of leg de slang droog weg.</a:t>
            </a:r>
          </a:p>
          <a:p>
            <a:endParaRPr lang="nl-NL" sz="2000" b="0" dirty="0">
              <a:solidFill>
                <a:srgbClr val="00555C"/>
              </a:solidFill>
              <a:latin typeface="Raleway" pitchFamily="2" charset="0"/>
            </a:endParaRPr>
          </a:p>
          <a:p>
            <a:r>
              <a:rPr lang="nl-NL" sz="2000" b="1" dirty="0">
                <a:solidFill>
                  <a:srgbClr val="00555C"/>
                </a:solidFill>
                <a:latin typeface="Raleway" pitchFamily="2" charset="0"/>
              </a:rPr>
              <a:t>Spuiten:</a:t>
            </a:r>
            <a:br>
              <a:rPr lang="nl-NL" sz="2000" b="0" dirty="0">
                <a:solidFill>
                  <a:srgbClr val="00555C"/>
                </a:solidFill>
                <a:latin typeface="Raleway" pitchFamily="2" charset="0"/>
              </a:rPr>
            </a:br>
            <a:r>
              <a:rPr lang="nl-NL" sz="2000" b="0" dirty="0">
                <a:solidFill>
                  <a:srgbClr val="00555C"/>
                </a:solidFill>
                <a:latin typeface="Raleway" pitchFamily="2" charset="0"/>
              </a:rPr>
              <a:t>Gebruik spuiten cliëntgebonden. Vervang de spuit elke 24 uur.</a:t>
            </a:r>
          </a:p>
          <a:p>
            <a:r>
              <a:rPr lang="nl-NL" sz="2000" b="0" dirty="0">
                <a:solidFill>
                  <a:srgbClr val="00555C"/>
                </a:solidFill>
                <a:latin typeface="Raleway" pitchFamily="2" charset="0"/>
              </a:rPr>
              <a:t>Spoel de spuit na gebruik goed af met lauwwarm water. Maak de spuit droog met een schone doek. Bewaar de spuit in een schone, afgesloten bak in de koelkast.</a:t>
            </a:r>
          </a:p>
          <a:p>
            <a:endParaRPr lang="nl-NL" sz="2000" b="0" dirty="0">
              <a:solidFill>
                <a:srgbClr val="00555C"/>
              </a:solidFill>
              <a:latin typeface="Raleway" pitchFamily="2" charset="0"/>
            </a:endParaRPr>
          </a:p>
          <a:p>
            <a:r>
              <a:rPr lang="nl-NL" sz="2000" b="1" dirty="0">
                <a:solidFill>
                  <a:srgbClr val="00555C"/>
                </a:solidFill>
                <a:latin typeface="Raleway" pitchFamily="2" charset="0"/>
              </a:rPr>
              <a:t>Afsluitdopje: </a:t>
            </a:r>
          </a:p>
          <a:p>
            <a:r>
              <a:rPr lang="nl-NL" sz="2000" b="0" dirty="0">
                <a:solidFill>
                  <a:srgbClr val="00555C"/>
                </a:solidFill>
                <a:latin typeface="Raleway" pitchFamily="2" charset="0"/>
              </a:rPr>
              <a:t>Reinig elk afsluitdopje als het uit de sonde is gehaald, voordat je het teruggeplaatst. Vervang een los afsluitdopje eens per 24 uur.</a:t>
            </a:r>
            <a:endParaRPr lang="en-BE" sz="20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46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D0644C"/>
      </a:dk1>
      <a:lt1>
        <a:srgbClr val="FFFFFF"/>
      </a:lt1>
      <a:dk2>
        <a:srgbClr val="FFFFFF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ndevoeding 2022" id="{0A920071-C9BA-4B54-A8A2-4B3997DC628F}" vid="{ADEAA7EB-A6E6-4E7E-97EC-96D5283CA7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7A0A78E3CC447BC7875AB35601621" ma:contentTypeVersion="15" ma:contentTypeDescription="Een nieuw document maken." ma:contentTypeScope="" ma:versionID="a06219f1cfaad307cb526c8f728e8b73">
  <xsd:schema xmlns:xsd="http://www.w3.org/2001/XMLSchema" xmlns:xs="http://www.w3.org/2001/XMLSchema" xmlns:p="http://schemas.microsoft.com/office/2006/metadata/properties" xmlns:ns2="e0fe58e5-4dd8-4585-9332-64dae0a5e4b3" xmlns:ns3="a13a5e4a-d85c-46f9-b1d7-3e383f4cb0d5" targetNamespace="http://schemas.microsoft.com/office/2006/metadata/properties" ma:root="true" ma:fieldsID="406aed0ecceebe57a5d80941359d955c" ns2:_="" ns3:_="">
    <xsd:import namespace="e0fe58e5-4dd8-4585-9332-64dae0a5e4b3"/>
    <xsd:import namespace="a13a5e4a-d85c-46f9-b1d7-3e383f4cb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ToneninAZ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e58e5-4dd8-4585-9332-64dae0a5e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oneninAZ" ma:index="14" nillable="true" ma:displayName="Tonen in AZ" ma:default="0" ma:format="Dropdown" ma:internalName="ToneninAZ">
      <xsd:simpleType>
        <xsd:restriction base="dms:Boolea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32dc6be-58bb-4fd6-912b-a9481d9e8f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a5e4a-d85c-46f9-b1d7-3e383f4cb0d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c4b1812-ae01-4e34-b533-83185839d7c1}" ma:internalName="TaxCatchAll" ma:showField="CatchAllData" ma:web="0a96d73e-6fc4-4eee-b9c1-e44a082ecf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neninAZ xmlns="e0fe58e5-4dd8-4585-9332-64dae0a5e4b3">false</ToneninAZ>
    <TaxCatchAll xmlns="a13a5e4a-d85c-46f9-b1d7-3e383f4cb0d5" xsi:nil="true"/>
    <lcf76f155ced4ddcb4097134ff3c332f xmlns="e0fe58e5-4dd8-4585-9332-64dae0a5e4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8622AB-9C93-45B5-8706-36BB47F09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e58e5-4dd8-4585-9332-64dae0a5e4b3"/>
    <ds:schemaRef ds:uri="a13a5e4a-d85c-46f9-b1d7-3e383f4cb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A78D34-827A-48EC-9BBA-A04F25940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E3FE4-96A4-498B-8792-E6E9429B33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e0fe58e5-4dd8-4585-9332-64dae0a5e4b3"/>
    <ds:schemaRef ds:uri="http://schemas.microsoft.com/office/2006/metadata/properties"/>
    <ds:schemaRef ds:uri="http://purl.org/dc/dcmitype/"/>
    <ds:schemaRef ds:uri="a13a5e4a-d85c-46f9-b1d7-3e383f4cb0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Sondevoeding 2022</Template>
  <TotalTime>0</TotalTime>
  <Words>918</Words>
  <Application>Microsoft Office PowerPoint</Application>
  <PresentationFormat>Breedbeeld</PresentationFormat>
  <Paragraphs>136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Raleway</vt:lpstr>
      <vt:lpstr>Kantoorthema</vt:lpstr>
      <vt:lpstr>Sondevoeding</vt:lpstr>
      <vt:lpstr>Indicaties</vt:lpstr>
      <vt:lpstr>Soorten voedingssondes</vt:lpstr>
      <vt:lpstr>Sondevoeding</vt:lpstr>
      <vt:lpstr>Manieren om sondevoeding toe te dienen</vt:lpstr>
      <vt:lpstr>DOORSPOELEN VAN DE SONDE</vt:lpstr>
      <vt:lpstr>Medicatie toedienen</vt:lpstr>
      <vt:lpstr>Aandachtspunten</vt:lpstr>
      <vt:lpstr>PowerPoint-presentatie</vt:lpstr>
      <vt:lpstr>Complicaties bij sondevoeding</vt:lpstr>
      <vt:lpstr>Verstopte sonde</vt:lpstr>
      <vt:lpstr>PEG of PEJ</vt:lpstr>
      <vt:lpstr>Voordelen PEG/PEJ</vt:lpstr>
      <vt:lpstr>Soorten PEG/PEJ</vt:lpstr>
      <vt:lpstr>Button</vt:lpstr>
      <vt:lpstr>Complicaties PEG/PEJ</vt:lpstr>
      <vt:lpstr>Verzorging PEG/PEJ</vt:lpstr>
      <vt:lpstr>Rekenen met sondevoeding</vt:lpstr>
      <vt:lpstr>Pompstand (ml/u)</vt:lpstr>
      <vt:lpstr>Druppelsnelheid (dr/min)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Sondevoeding</dc:title>
  <dc:creator>Katrien Apers</dc:creator>
  <cp:lastModifiedBy>Katrien Apers</cp:lastModifiedBy>
  <cp:revision>1</cp:revision>
  <dcterms:created xsi:type="dcterms:W3CDTF">2022-07-27T08:15:31Z</dcterms:created>
  <dcterms:modified xsi:type="dcterms:W3CDTF">2022-07-27T08:16:03Z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0x01010096D7A0A78E3CC447BC7875AB35601621</vt:lpwstr>
  </property>
  <property fmtid="{D5CDD505-2E9C-101B-9397-08002B2CF9AE}" pid="3" name="MediaServiceImageTags">
    <vt:lpwstr/>
  </property>
</Properties>
</file>